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91813" cy="7559675"/>
  <p:notesSz cx="6858000" cy="9144000"/>
  <p:defaultTextStyle>
    <a:defPPr>
      <a:defRPr lang="ms-MY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8A8C2CE-64D3-44FF-A665-B65AE039CE41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1" autoAdjust="0"/>
    <p:restoredTop sz="96305" autoAdjust="0"/>
  </p:normalViewPr>
  <p:slideViewPr>
    <p:cSldViewPr snapToGrid="0">
      <p:cViewPr>
        <p:scale>
          <a:sx n="140" d="100"/>
          <a:sy n="140" d="100"/>
        </p:scale>
        <p:origin x="102" y="-8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7915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7140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581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8654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76235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1703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223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01200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22859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7811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4248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2493D-5D8A-4A1F-8426-0F2DF91C7EF2}" type="datetimeFigureOut">
              <a:rPr lang="ms-MY" smtClean="0"/>
              <a:t>13/12/2016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1071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3067664" y="3624521"/>
            <a:ext cx="4491963" cy="471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6" name="Rectangle 65"/>
          <p:cNvSpPr/>
          <p:nvPr/>
        </p:nvSpPr>
        <p:spPr>
          <a:xfrm>
            <a:off x="3270410" y="6501070"/>
            <a:ext cx="4491963" cy="471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1" name="TextBox 20"/>
          <p:cNvSpPr txBox="1"/>
          <p:nvPr/>
        </p:nvSpPr>
        <p:spPr>
          <a:xfrm>
            <a:off x="819973" y="6909494"/>
            <a:ext cx="7752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</a:rPr>
              <a:t>VOC paint at external wall.</a:t>
            </a:r>
            <a:endParaRPr lang="ms-MY" sz="1200" b="1" dirty="0">
              <a:latin typeface="Century Gothic" panose="020B0502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2816" y="6455171"/>
            <a:ext cx="7752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Century Gothic" panose="020B0502020202020204" pitchFamily="34" charset="0"/>
              </a:rPr>
              <a:t>Figure : The red demarcation  shown the external wall with VOC paint.</a:t>
            </a:r>
            <a:endParaRPr lang="ms-MY" sz="1000" i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5" t="8576" r="2313" b="11069"/>
          <a:stretch/>
        </p:blipFill>
        <p:spPr>
          <a:xfrm>
            <a:off x="1168485" y="1191773"/>
            <a:ext cx="8470232" cy="45238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3500" y="2430674"/>
            <a:ext cx="256241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7" name="Rectangle 26"/>
          <p:cNvSpPr/>
          <p:nvPr/>
        </p:nvSpPr>
        <p:spPr>
          <a:xfrm>
            <a:off x="1901588" y="2440511"/>
            <a:ext cx="268033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8" name="Rectangle 27"/>
          <p:cNvSpPr/>
          <p:nvPr/>
        </p:nvSpPr>
        <p:spPr>
          <a:xfrm>
            <a:off x="2483628" y="2437239"/>
            <a:ext cx="419096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9" name="Rectangle 28"/>
          <p:cNvSpPr/>
          <p:nvPr/>
        </p:nvSpPr>
        <p:spPr>
          <a:xfrm>
            <a:off x="3229840" y="2445279"/>
            <a:ext cx="273964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0" name="Rectangle 29"/>
          <p:cNvSpPr/>
          <p:nvPr/>
        </p:nvSpPr>
        <p:spPr>
          <a:xfrm>
            <a:off x="4083683" y="2445278"/>
            <a:ext cx="277900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ectangle 13"/>
          <p:cNvSpPr/>
          <p:nvPr/>
        </p:nvSpPr>
        <p:spPr>
          <a:xfrm>
            <a:off x="4705544" y="2448255"/>
            <a:ext cx="214265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Rectangle 14"/>
          <p:cNvSpPr/>
          <p:nvPr/>
        </p:nvSpPr>
        <p:spPr>
          <a:xfrm>
            <a:off x="3600701" y="2445278"/>
            <a:ext cx="402405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Rectangle 15"/>
          <p:cNvSpPr/>
          <p:nvPr/>
        </p:nvSpPr>
        <p:spPr>
          <a:xfrm>
            <a:off x="5866162" y="2450531"/>
            <a:ext cx="255387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Rectangle 16"/>
          <p:cNvSpPr/>
          <p:nvPr/>
        </p:nvSpPr>
        <p:spPr>
          <a:xfrm>
            <a:off x="6424337" y="2445278"/>
            <a:ext cx="266818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Rectangle 17"/>
          <p:cNvSpPr/>
          <p:nvPr/>
        </p:nvSpPr>
        <p:spPr>
          <a:xfrm>
            <a:off x="6782865" y="2445278"/>
            <a:ext cx="417480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9" name="Rectangle 18"/>
          <p:cNvSpPr/>
          <p:nvPr/>
        </p:nvSpPr>
        <p:spPr>
          <a:xfrm>
            <a:off x="7289206" y="2445278"/>
            <a:ext cx="245435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0" name="Rectangle 19"/>
          <p:cNvSpPr/>
          <p:nvPr/>
        </p:nvSpPr>
        <p:spPr>
          <a:xfrm>
            <a:off x="7893923" y="2446803"/>
            <a:ext cx="422349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2" name="Rectangle 21"/>
          <p:cNvSpPr/>
          <p:nvPr/>
        </p:nvSpPr>
        <p:spPr>
          <a:xfrm>
            <a:off x="8626863" y="2445278"/>
            <a:ext cx="270120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3" name="Rectangle 22"/>
          <p:cNvSpPr/>
          <p:nvPr/>
        </p:nvSpPr>
        <p:spPr>
          <a:xfrm>
            <a:off x="9207574" y="2445278"/>
            <a:ext cx="260257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5" name="Rectangle 24"/>
          <p:cNvSpPr/>
          <p:nvPr/>
        </p:nvSpPr>
        <p:spPr>
          <a:xfrm rot="16200000">
            <a:off x="1723576" y="1984627"/>
            <a:ext cx="55970" cy="83612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6" name="Rectangle 25"/>
          <p:cNvSpPr/>
          <p:nvPr/>
        </p:nvSpPr>
        <p:spPr>
          <a:xfrm rot="16200000">
            <a:off x="3665829" y="1176692"/>
            <a:ext cx="55971" cy="245199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1" name="Rectangle 30"/>
          <p:cNvSpPr/>
          <p:nvPr/>
        </p:nvSpPr>
        <p:spPr>
          <a:xfrm rot="16200000">
            <a:off x="9016939" y="1988345"/>
            <a:ext cx="55970" cy="83612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2" name="Rectangle 31"/>
          <p:cNvSpPr/>
          <p:nvPr/>
        </p:nvSpPr>
        <p:spPr>
          <a:xfrm rot="16200000">
            <a:off x="7062291" y="1181981"/>
            <a:ext cx="55971" cy="245199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2693176" y="993956"/>
            <a:ext cx="1390507" cy="13741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10800000">
            <a:off x="5937407" y="1001907"/>
            <a:ext cx="1384970" cy="13602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44376" y="884976"/>
            <a:ext cx="7752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Century Gothic" panose="020B0502020202020204" pitchFamily="34" charset="0"/>
              </a:rPr>
              <a:t>External wall with VOC paint</a:t>
            </a:r>
            <a:endParaRPr lang="ms-MY" sz="10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3773" y="4809616"/>
            <a:ext cx="7752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</a:rPr>
              <a:t>VOC paint at roof.</a:t>
            </a:r>
            <a:endParaRPr lang="ms-MY" sz="1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40" t="56187" r="1388" b="17760"/>
          <a:stretch/>
        </p:blipFill>
        <p:spPr>
          <a:xfrm>
            <a:off x="163773" y="2729552"/>
            <a:ext cx="10385947" cy="1826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773" y="2729552"/>
            <a:ext cx="4784311" cy="182690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3" name="Rectangle 32"/>
          <p:cNvSpPr/>
          <p:nvPr/>
        </p:nvSpPr>
        <p:spPr>
          <a:xfrm>
            <a:off x="5699335" y="2729552"/>
            <a:ext cx="4784311" cy="182855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6" name="TextBox 35"/>
          <p:cNvSpPr txBox="1"/>
          <p:nvPr/>
        </p:nvSpPr>
        <p:spPr>
          <a:xfrm>
            <a:off x="4575318" y="2091669"/>
            <a:ext cx="7752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Century Gothic" panose="020B0502020202020204" pitchFamily="34" charset="0"/>
              </a:rPr>
              <a:t>Roof with VOC paint</a:t>
            </a:r>
            <a:endParaRPr lang="ms-MY" sz="1000" i="1" dirty="0">
              <a:latin typeface="Century Gothic" panose="020B0502020202020204" pitchFamily="34" charset="0"/>
            </a:endParaRPr>
          </a:p>
        </p:txBody>
      </p:sp>
      <p:cxnSp>
        <p:nvCxnSpPr>
          <p:cNvPr id="13" name="Straight Arrow Connector 12"/>
          <p:cNvCxnSpPr>
            <a:endCxn id="36" idx="1"/>
          </p:cNvCxnSpPr>
          <p:nvPr/>
        </p:nvCxnSpPr>
        <p:spPr>
          <a:xfrm>
            <a:off x="1765190" y="2214780"/>
            <a:ext cx="2810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995220" y="2202425"/>
            <a:ext cx="27512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765190" y="2214780"/>
            <a:ext cx="0" cy="9100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746435" y="2202425"/>
            <a:ext cx="0" cy="9100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1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"/>
          <a:stretch/>
        </p:blipFill>
        <p:spPr>
          <a:xfrm>
            <a:off x="130083" y="1281918"/>
            <a:ext cx="10691813" cy="3702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8994" y="2516957"/>
            <a:ext cx="61934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Rectangle 3"/>
          <p:cNvSpPr/>
          <p:nvPr/>
        </p:nvSpPr>
        <p:spPr>
          <a:xfrm>
            <a:off x="5272391" y="2562676"/>
            <a:ext cx="1750979" cy="1575691"/>
          </a:xfrm>
          <a:prstGeom prst="rect">
            <a:avLst/>
          </a:prstGeom>
          <a:solidFill>
            <a:srgbClr val="FFC0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06980" y="1045029"/>
            <a:ext cx="1195754" cy="1494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310365" y="3675445"/>
            <a:ext cx="1929283" cy="1308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60224" y="895101"/>
            <a:ext cx="1861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</a:rPr>
              <a:t>VOC paint at ceiling</a:t>
            </a:r>
            <a:endParaRPr lang="ms-MY" sz="12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9648" y="4893632"/>
            <a:ext cx="1861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</a:rPr>
              <a:t>VOC paint at wall</a:t>
            </a:r>
            <a:endParaRPr lang="ms-MY" sz="12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4922195" y="2516957"/>
            <a:ext cx="539221" cy="1575691"/>
          </a:xfrm>
          <a:prstGeom prst="rect">
            <a:avLst/>
          </a:prstGeom>
          <a:solidFill>
            <a:srgbClr val="FFC0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377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540" y="879843"/>
            <a:ext cx="4189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Type A</a:t>
            </a:r>
          </a:p>
          <a:p>
            <a:r>
              <a:rPr lang="en-US" sz="1100" u="sng" dirty="0" smtClean="0"/>
              <a:t>Low VOC paint surface</a:t>
            </a:r>
          </a:p>
          <a:p>
            <a:r>
              <a:rPr lang="en-US" sz="1100" b="1" dirty="0" smtClean="0"/>
              <a:t>Wall </a:t>
            </a:r>
            <a:r>
              <a:rPr lang="en-US" sz="1100" b="1" dirty="0" smtClean="0"/>
              <a:t> Surface </a:t>
            </a:r>
            <a:r>
              <a:rPr lang="en-US" sz="1100" dirty="0" smtClean="0"/>
              <a:t>- (1.3 + 1.8 + 1.65 +0.525 + 9.185 + 0.575 + 0.31 + 7.275 + 1.425) </a:t>
            </a:r>
            <a:r>
              <a:rPr lang="en-US" sz="1100" dirty="0" smtClean="0"/>
              <a:t>x </a:t>
            </a:r>
            <a:r>
              <a:rPr lang="en-US" sz="1100" dirty="0" smtClean="0"/>
              <a:t>3m = 72.135 </a:t>
            </a:r>
            <a:r>
              <a:rPr lang="en-US" sz="1100" dirty="0" err="1" smtClean="0"/>
              <a:t>sq</a:t>
            </a:r>
            <a:r>
              <a:rPr lang="en-US" sz="1100" dirty="0" err="1"/>
              <a:t>m</a:t>
            </a:r>
            <a:endParaRPr lang="en-US" sz="1100" dirty="0" smtClean="0"/>
          </a:p>
          <a:p>
            <a:r>
              <a:rPr lang="en-US" sz="1100" b="1" dirty="0" smtClean="0"/>
              <a:t>Ceiling</a:t>
            </a:r>
            <a:r>
              <a:rPr lang="en-US" sz="1100" b="1" dirty="0"/>
              <a:t> </a:t>
            </a:r>
            <a:r>
              <a:rPr lang="en-US" sz="1100" b="1" dirty="0" smtClean="0"/>
              <a:t>Surface </a:t>
            </a:r>
            <a:r>
              <a:rPr lang="en-US" sz="1100" dirty="0" smtClean="0"/>
              <a:t>=43.93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r>
              <a:rPr lang="en-US" sz="1100" b="1" dirty="0" smtClean="0"/>
              <a:t>Floor Surface </a:t>
            </a:r>
            <a:r>
              <a:rPr lang="en-US" sz="1100" dirty="0" smtClean="0"/>
              <a:t>= 0 </a:t>
            </a:r>
            <a:r>
              <a:rPr lang="en-US" sz="1100" dirty="0" err="1" smtClean="0"/>
              <a:t>sqm</a:t>
            </a:r>
            <a:r>
              <a:rPr lang="en-US" sz="1100" dirty="0" smtClean="0"/>
              <a:t> (tile/ Vinyl)</a:t>
            </a:r>
            <a:endParaRPr lang="en-US" sz="11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3087" t="12901" r="26486" b="8135"/>
          <a:stretch/>
        </p:blipFill>
        <p:spPr>
          <a:xfrm>
            <a:off x="4776716" y="504966"/>
            <a:ext cx="3835024" cy="62202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54624" y="976289"/>
            <a:ext cx="45719" cy="48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Rectangle 12"/>
          <p:cNvSpPr/>
          <p:nvPr/>
        </p:nvSpPr>
        <p:spPr>
          <a:xfrm>
            <a:off x="7077483" y="953429"/>
            <a:ext cx="7838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ectangle 13"/>
          <p:cNvSpPr/>
          <p:nvPr/>
        </p:nvSpPr>
        <p:spPr>
          <a:xfrm>
            <a:off x="7810500" y="999148"/>
            <a:ext cx="50800" cy="426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Rectangle 14"/>
          <p:cNvSpPr/>
          <p:nvPr/>
        </p:nvSpPr>
        <p:spPr>
          <a:xfrm>
            <a:off x="5185183" y="2559979"/>
            <a:ext cx="133626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Rectangle 15"/>
          <p:cNvSpPr/>
          <p:nvPr/>
        </p:nvSpPr>
        <p:spPr>
          <a:xfrm>
            <a:off x="5185183" y="2605698"/>
            <a:ext cx="45719" cy="1953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Rectangle 16"/>
          <p:cNvSpPr/>
          <p:nvPr/>
        </p:nvSpPr>
        <p:spPr>
          <a:xfrm>
            <a:off x="5824591" y="4536440"/>
            <a:ext cx="6953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Rectangle 17"/>
          <p:cNvSpPr/>
          <p:nvPr/>
        </p:nvSpPr>
        <p:spPr>
          <a:xfrm flipH="1">
            <a:off x="6235975" y="1493900"/>
            <a:ext cx="45719" cy="350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9" name="Rectangle 18"/>
          <p:cNvSpPr/>
          <p:nvPr/>
        </p:nvSpPr>
        <p:spPr>
          <a:xfrm>
            <a:off x="6823302" y="1467458"/>
            <a:ext cx="27704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0" name="TextBox 19"/>
          <p:cNvSpPr txBox="1"/>
          <p:nvPr/>
        </p:nvSpPr>
        <p:spPr>
          <a:xfrm>
            <a:off x="488956" y="2193439"/>
            <a:ext cx="419222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1100" u="sng" dirty="0" smtClean="0"/>
              <a:t>Total Surface</a:t>
            </a:r>
            <a:endParaRPr lang="en-US" sz="1100" u="sng" dirty="0" smtClean="0"/>
          </a:p>
          <a:p>
            <a:r>
              <a:rPr lang="en-US" sz="1100" b="1" dirty="0" smtClean="0"/>
              <a:t>Wall Surface </a:t>
            </a:r>
            <a:r>
              <a:rPr lang="en-US" sz="1100" dirty="0" smtClean="0"/>
              <a:t>– </a:t>
            </a:r>
            <a:r>
              <a:rPr lang="en-US" sz="1100" dirty="0" smtClean="0"/>
              <a:t> (1.3 </a:t>
            </a:r>
            <a:r>
              <a:rPr lang="en-US" sz="1100" dirty="0" smtClean="0"/>
              <a:t>+ </a:t>
            </a:r>
            <a:r>
              <a:rPr lang="en-US" sz="1100" dirty="0" smtClean="0"/>
              <a:t>1.8</a:t>
            </a:r>
            <a:r>
              <a:rPr lang="en-US" sz="1100" dirty="0" smtClean="0"/>
              <a:t> +1.65 + 0.525 + 9.185 + 0.575 + 0.31 + 7.275 + 1.425 + 2.675 + 4.25 + 4.25 + 2.8 + 2.675) </a:t>
            </a:r>
            <a:r>
              <a:rPr lang="en-US" sz="1100" dirty="0" smtClean="0"/>
              <a:t>x 3m </a:t>
            </a:r>
            <a:r>
              <a:rPr lang="en-US" sz="1100" dirty="0"/>
              <a:t>= </a:t>
            </a:r>
            <a:r>
              <a:rPr lang="en-US" sz="1100" dirty="0" smtClean="0"/>
              <a:t>122.085</a:t>
            </a:r>
            <a:r>
              <a:rPr lang="en-US" sz="1100" dirty="0" smtClean="0"/>
              <a:t> </a:t>
            </a:r>
            <a:r>
              <a:rPr lang="en-US" sz="1100" dirty="0" err="1" smtClean="0"/>
              <a:t>sqm</a:t>
            </a:r>
            <a:endParaRPr lang="en-US" sz="1100" dirty="0"/>
          </a:p>
          <a:p>
            <a:r>
              <a:rPr lang="en-US" sz="1100" b="1" dirty="0" smtClean="0"/>
              <a:t>Ceiling surface  </a:t>
            </a:r>
            <a:r>
              <a:rPr lang="en-US" sz="1100" dirty="0" smtClean="0"/>
              <a:t>= 43.93 </a:t>
            </a:r>
            <a:r>
              <a:rPr lang="en-US" sz="1100" dirty="0" err="1" smtClean="0"/>
              <a:t>sqm</a:t>
            </a:r>
            <a:endParaRPr lang="en-US" sz="1100" dirty="0"/>
          </a:p>
          <a:p>
            <a:r>
              <a:rPr lang="en-US" sz="1100" b="1" dirty="0" smtClean="0"/>
              <a:t>Floor Surface</a:t>
            </a:r>
            <a:r>
              <a:rPr lang="en-US" sz="1100" dirty="0" smtClean="0"/>
              <a:t>= </a:t>
            </a:r>
            <a:r>
              <a:rPr lang="en-US" sz="1100" dirty="0" smtClean="0"/>
              <a:t>43.93 </a:t>
            </a:r>
            <a:r>
              <a:rPr lang="en-US" sz="1100" dirty="0" err="1" smtClean="0"/>
              <a:t>sqm</a:t>
            </a:r>
            <a:endParaRPr lang="ms-MY" sz="1100" dirty="0"/>
          </a:p>
          <a:p>
            <a:endParaRPr lang="en-US" sz="11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956" y="3304886"/>
            <a:ext cx="405095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/>
              <a:t> % VOC for wall surface</a:t>
            </a:r>
          </a:p>
          <a:p>
            <a:r>
              <a:rPr lang="en-US" sz="1100" dirty="0" smtClean="0"/>
              <a:t>(72.135 </a:t>
            </a:r>
            <a:r>
              <a:rPr lang="en-US" sz="1100" dirty="0" err="1" smtClean="0"/>
              <a:t>sqm</a:t>
            </a:r>
            <a:r>
              <a:rPr lang="en-US" sz="1100" dirty="0" smtClean="0"/>
              <a:t> / 122.085 </a:t>
            </a:r>
            <a:r>
              <a:rPr lang="en-US" sz="1100" dirty="0" err="1" smtClean="0"/>
              <a:t>sqm</a:t>
            </a:r>
            <a:r>
              <a:rPr lang="en-US" sz="1100" dirty="0" smtClean="0"/>
              <a:t>) x 100 = 59.09%</a:t>
            </a:r>
          </a:p>
          <a:p>
            <a:r>
              <a:rPr lang="en-US" sz="1100" u="sng" dirty="0"/>
              <a:t> </a:t>
            </a:r>
            <a:endParaRPr lang="en-US" sz="1100" u="sng" dirty="0" smtClean="0"/>
          </a:p>
          <a:p>
            <a:r>
              <a:rPr lang="en-US" sz="1100" u="sng" dirty="0" smtClean="0"/>
              <a:t>% </a:t>
            </a:r>
            <a:r>
              <a:rPr lang="en-US" sz="1100" u="sng" dirty="0"/>
              <a:t>VOC for </a:t>
            </a:r>
            <a:r>
              <a:rPr lang="en-US" sz="1100" u="sng" dirty="0" smtClean="0"/>
              <a:t>Ceiling </a:t>
            </a:r>
            <a:r>
              <a:rPr lang="en-US" sz="1100" u="sng" dirty="0"/>
              <a:t>surface</a:t>
            </a:r>
          </a:p>
          <a:p>
            <a:r>
              <a:rPr lang="en-US" sz="1100" dirty="0" smtClean="0"/>
              <a:t>(43.93 </a:t>
            </a:r>
            <a:r>
              <a:rPr lang="en-US" sz="1100" dirty="0" err="1"/>
              <a:t>sqm</a:t>
            </a:r>
            <a:r>
              <a:rPr lang="en-US" sz="1100" dirty="0"/>
              <a:t> / </a:t>
            </a:r>
            <a:r>
              <a:rPr lang="en-US" sz="1100" dirty="0" smtClean="0"/>
              <a:t>43.93 </a:t>
            </a:r>
            <a:r>
              <a:rPr lang="en-US" sz="1100" dirty="0" err="1"/>
              <a:t>sqm</a:t>
            </a:r>
            <a:r>
              <a:rPr lang="en-US" sz="1100" dirty="0"/>
              <a:t>) x 100 = </a:t>
            </a:r>
            <a:r>
              <a:rPr lang="en-US" sz="1100" dirty="0" smtClean="0"/>
              <a:t>100%</a:t>
            </a:r>
            <a:endParaRPr lang="en-US" sz="1100" dirty="0"/>
          </a:p>
          <a:p>
            <a:endParaRPr lang="en-US" sz="1100" dirty="0" smtClean="0"/>
          </a:p>
          <a:p>
            <a:endParaRPr lang="en-US" sz="11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642" t="12436" r="21397" b="9454"/>
          <a:stretch/>
        </p:blipFill>
        <p:spPr>
          <a:xfrm>
            <a:off x="3929104" y="663601"/>
            <a:ext cx="5581650" cy="6198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5950" y="2400953"/>
            <a:ext cx="1020308" cy="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Rectangle 3"/>
          <p:cNvSpPr/>
          <p:nvPr/>
        </p:nvSpPr>
        <p:spPr>
          <a:xfrm>
            <a:off x="4770230" y="1118418"/>
            <a:ext cx="45719" cy="447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Rectangle 4"/>
          <p:cNvSpPr/>
          <p:nvPr/>
        </p:nvSpPr>
        <p:spPr>
          <a:xfrm>
            <a:off x="4815950" y="1124565"/>
            <a:ext cx="1020308" cy="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5994069" y="5522960"/>
            <a:ext cx="8281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7991061" y="4776863"/>
            <a:ext cx="57381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Rectangle 8"/>
          <p:cNvSpPr/>
          <p:nvPr/>
        </p:nvSpPr>
        <p:spPr>
          <a:xfrm>
            <a:off x="7688911" y="3998961"/>
            <a:ext cx="90114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9"/>
          <p:cNvSpPr/>
          <p:nvPr/>
        </p:nvSpPr>
        <p:spPr>
          <a:xfrm>
            <a:off x="6371645" y="3288496"/>
            <a:ext cx="30745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Rectangle 10"/>
          <p:cNvSpPr/>
          <p:nvPr/>
        </p:nvSpPr>
        <p:spPr>
          <a:xfrm>
            <a:off x="6371645" y="3304398"/>
            <a:ext cx="60959" cy="2202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2" name="Rectangle 11"/>
          <p:cNvSpPr/>
          <p:nvPr/>
        </p:nvSpPr>
        <p:spPr>
          <a:xfrm>
            <a:off x="7124204" y="3288496"/>
            <a:ext cx="45719" cy="710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Rectangle 12"/>
          <p:cNvSpPr/>
          <p:nvPr/>
        </p:nvSpPr>
        <p:spPr>
          <a:xfrm>
            <a:off x="6253537" y="3241009"/>
            <a:ext cx="45719" cy="2266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ectangle 13"/>
          <p:cNvSpPr/>
          <p:nvPr/>
        </p:nvSpPr>
        <p:spPr>
          <a:xfrm>
            <a:off x="6814268" y="2393002"/>
            <a:ext cx="1742660" cy="55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Rectangle 14"/>
          <p:cNvSpPr/>
          <p:nvPr/>
        </p:nvSpPr>
        <p:spPr>
          <a:xfrm>
            <a:off x="6847399" y="1140810"/>
            <a:ext cx="1742660" cy="55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Rectangle 16"/>
          <p:cNvSpPr/>
          <p:nvPr/>
        </p:nvSpPr>
        <p:spPr>
          <a:xfrm>
            <a:off x="5811054" y="1180565"/>
            <a:ext cx="45719" cy="767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Rectangle 17"/>
          <p:cNvSpPr/>
          <p:nvPr/>
        </p:nvSpPr>
        <p:spPr>
          <a:xfrm>
            <a:off x="6799359" y="1152565"/>
            <a:ext cx="45719" cy="767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9" name="Rectangle 18"/>
          <p:cNvSpPr/>
          <p:nvPr/>
        </p:nvSpPr>
        <p:spPr>
          <a:xfrm>
            <a:off x="6253538" y="3179388"/>
            <a:ext cx="4255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0" name="Rectangle 19"/>
          <p:cNvSpPr/>
          <p:nvPr/>
        </p:nvSpPr>
        <p:spPr>
          <a:xfrm>
            <a:off x="6747017" y="2529306"/>
            <a:ext cx="4255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1" name="TextBox 20"/>
          <p:cNvSpPr txBox="1"/>
          <p:nvPr/>
        </p:nvSpPr>
        <p:spPr>
          <a:xfrm>
            <a:off x="495024" y="663601"/>
            <a:ext cx="348151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Type </a:t>
            </a:r>
            <a:r>
              <a:rPr lang="en-US" sz="1100" dirty="0" smtClean="0"/>
              <a:t>B</a:t>
            </a:r>
            <a:endParaRPr lang="en-US" sz="1100" dirty="0" smtClean="0"/>
          </a:p>
          <a:p>
            <a:r>
              <a:rPr lang="en-US" sz="1100" u="sng" dirty="0" smtClean="0"/>
              <a:t>Low VOC paint Surface</a:t>
            </a:r>
            <a:r>
              <a:rPr lang="en-US" sz="1100" u="sng" dirty="0" smtClean="0"/>
              <a:t> </a:t>
            </a:r>
          </a:p>
          <a:p>
            <a:r>
              <a:rPr lang="en-US" sz="1100" b="1" dirty="0" smtClean="0"/>
              <a:t>Wall Surface </a:t>
            </a:r>
            <a:r>
              <a:rPr lang="en-US" sz="1100" dirty="0" smtClean="0"/>
              <a:t>– (6.9 + 2.8 + 8.81 + 1.625 + 1.025 + 0.55 + 3.3 + 4.25 + 6.24 + 8.36) x 3 m  = 131.58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r>
              <a:rPr lang="en-US" sz="1100" b="1" dirty="0" smtClean="0"/>
              <a:t>Ceiling Surface </a:t>
            </a:r>
            <a:r>
              <a:rPr lang="en-US" sz="1100" dirty="0" smtClean="0"/>
              <a:t>- 64.85 </a:t>
            </a:r>
            <a:r>
              <a:rPr lang="en-US" sz="1100" dirty="0" err="1" smtClean="0"/>
              <a:t>sqm</a:t>
            </a:r>
            <a:r>
              <a:rPr lang="en-US" sz="1100" dirty="0" smtClean="0"/>
              <a:t> </a:t>
            </a:r>
          </a:p>
          <a:p>
            <a:r>
              <a:rPr lang="en-US" sz="1100" b="1" dirty="0" smtClean="0"/>
              <a:t>Floor Surface </a:t>
            </a:r>
            <a:r>
              <a:rPr lang="en-US" sz="1100" dirty="0" smtClean="0"/>
              <a:t>– 0 </a:t>
            </a:r>
            <a:r>
              <a:rPr lang="en-US" sz="1100" dirty="0" err="1" smtClean="0"/>
              <a:t>sqm</a:t>
            </a:r>
            <a:r>
              <a:rPr lang="en-US" sz="1100" dirty="0" smtClean="0"/>
              <a:t> (tile/Vinyl)</a:t>
            </a:r>
            <a:endParaRPr lang="en-US" sz="1100" dirty="0" smtClean="0"/>
          </a:p>
          <a:p>
            <a:endParaRPr lang="en-US" sz="11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95024" y="1963736"/>
            <a:ext cx="364860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/>
              <a:t>Total Surface</a:t>
            </a:r>
            <a:endParaRPr lang="en-US" sz="1100" u="sng" dirty="0" smtClean="0"/>
          </a:p>
          <a:p>
            <a:r>
              <a:rPr lang="en-US" sz="1100" b="1" dirty="0" smtClean="0"/>
              <a:t>Wall Surface </a:t>
            </a:r>
            <a:r>
              <a:rPr lang="en-US" sz="1100" dirty="0" smtClean="0"/>
              <a:t>- </a:t>
            </a:r>
            <a:r>
              <a:rPr lang="en-US" sz="1100" dirty="0" smtClean="0"/>
              <a:t>(</a:t>
            </a:r>
            <a:r>
              <a:rPr lang="en-US" sz="1100" dirty="0" smtClean="0"/>
              <a:t>6.91 + 2.8 + 8.81 + 1.625 + 1.025 + 0.55 + 3.3 + 4.25 + 6.24 + 8.36 + 2.3 + 7.1 + 7.1) x 3 m = 181.11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r>
              <a:rPr lang="en-US" sz="1100" b="1" dirty="0" smtClean="0"/>
              <a:t>Ceiling</a:t>
            </a:r>
            <a:r>
              <a:rPr lang="en-US" sz="1100" dirty="0" smtClean="0"/>
              <a:t> = 64.85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r>
              <a:rPr lang="en-US" sz="1100" b="1" dirty="0" smtClean="0"/>
              <a:t>Floor</a:t>
            </a:r>
            <a:r>
              <a:rPr lang="en-US" sz="1100" dirty="0" smtClean="0"/>
              <a:t> = 64.85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485543" y="3077917"/>
            <a:ext cx="4050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/>
              <a:t> % VOC for wall surface</a:t>
            </a:r>
          </a:p>
          <a:p>
            <a:r>
              <a:rPr lang="en-US" sz="1100" dirty="0" smtClean="0"/>
              <a:t>(131.58 </a:t>
            </a:r>
            <a:r>
              <a:rPr lang="en-US" sz="1100" dirty="0" err="1" smtClean="0"/>
              <a:t>sqm</a:t>
            </a:r>
            <a:r>
              <a:rPr lang="en-US" sz="1100" dirty="0" smtClean="0"/>
              <a:t> / 152.91 </a:t>
            </a:r>
            <a:r>
              <a:rPr lang="en-US" sz="1100" dirty="0" err="1" smtClean="0"/>
              <a:t>sqm</a:t>
            </a:r>
            <a:r>
              <a:rPr lang="en-US" sz="1100" dirty="0" smtClean="0"/>
              <a:t>) x 100 = 72.65%</a:t>
            </a:r>
          </a:p>
          <a:p>
            <a:r>
              <a:rPr lang="en-US" sz="1100" u="sng" dirty="0"/>
              <a:t> </a:t>
            </a:r>
            <a:endParaRPr lang="en-US" sz="1100" u="sng" dirty="0" smtClean="0"/>
          </a:p>
          <a:p>
            <a:r>
              <a:rPr lang="en-US" sz="1100" u="sng" dirty="0" smtClean="0"/>
              <a:t>% </a:t>
            </a:r>
            <a:r>
              <a:rPr lang="en-US" sz="1100" u="sng" dirty="0"/>
              <a:t>VOC for </a:t>
            </a:r>
            <a:r>
              <a:rPr lang="en-US" sz="1100" u="sng" dirty="0" smtClean="0"/>
              <a:t>Ceiling </a:t>
            </a:r>
            <a:r>
              <a:rPr lang="en-US" sz="1100" u="sng" dirty="0"/>
              <a:t>surface</a:t>
            </a:r>
          </a:p>
          <a:p>
            <a:r>
              <a:rPr lang="en-US" sz="1100" dirty="0" smtClean="0"/>
              <a:t>(64.85 </a:t>
            </a:r>
            <a:r>
              <a:rPr lang="en-US" sz="1100" dirty="0" err="1"/>
              <a:t>sqm</a:t>
            </a:r>
            <a:r>
              <a:rPr lang="en-US" sz="1100" dirty="0"/>
              <a:t> / </a:t>
            </a:r>
            <a:r>
              <a:rPr lang="en-US" sz="1100" dirty="0" smtClean="0"/>
              <a:t>64.85 </a:t>
            </a:r>
            <a:r>
              <a:rPr lang="en-US" sz="1100" dirty="0" err="1"/>
              <a:t>sqm</a:t>
            </a:r>
            <a:r>
              <a:rPr lang="en-US" sz="1100" dirty="0"/>
              <a:t>) x 100 = </a:t>
            </a:r>
            <a:r>
              <a:rPr lang="en-US" sz="1100" dirty="0" smtClean="0"/>
              <a:t>100%</a:t>
            </a:r>
            <a:endParaRPr lang="en-US" sz="1100" dirty="0" smtClean="0"/>
          </a:p>
        </p:txBody>
      </p:sp>
      <p:sp>
        <p:nvSpPr>
          <p:cNvPr id="25" name="Rectangle 24"/>
          <p:cNvSpPr/>
          <p:nvPr/>
        </p:nvSpPr>
        <p:spPr>
          <a:xfrm flipH="1">
            <a:off x="5959948" y="1118419"/>
            <a:ext cx="45719" cy="84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6" name="Rectangle 25"/>
          <p:cNvSpPr/>
          <p:nvPr/>
        </p:nvSpPr>
        <p:spPr>
          <a:xfrm flipH="1">
            <a:off x="6677989" y="1124565"/>
            <a:ext cx="45719" cy="795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644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50" t="14534" r="23661" b="7913"/>
          <a:stretch/>
        </p:blipFill>
        <p:spPr>
          <a:xfrm>
            <a:off x="4271328" y="643749"/>
            <a:ext cx="5293894" cy="6448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78219" y="1119117"/>
            <a:ext cx="45719" cy="3887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Rectangle 3"/>
          <p:cNvSpPr/>
          <p:nvPr/>
        </p:nvSpPr>
        <p:spPr>
          <a:xfrm>
            <a:off x="4758207" y="1119117"/>
            <a:ext cx="45719" cy="4666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6155213" y="3476531"/>
            <a:ext cx="159455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6289506" y="1984738"/>
            <a:ext cx="115244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ectangle 7"/>
          <p:cNvSpPr/>
          <p:nvPr/>
        </p:nvSpPr>
        <p:spPr>
          <a:xfrm flipH="1">
            <a:off x="7315109" y="2007598"/>
            <a:ext cx="45719" cy="1455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Rectangle 8"/>
          <p:cNvSpPr/>
          <p:nvPr/>
        </p:nvSpPr>
        <p:spPr>
          <a:xfrm flipH="1">
            <a:off x="7431616" y="1678675"/>
            <a:ext cx="56052" cy="1784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9"/>
          <p:cNvSpPr/>
          <p:nvPr/>
        </p:nvSpPr>
        <p:spPr>
          <a:xfrm>
            <a:off x="4783118" y="3476689"/>
            <a:ext cx="9308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Rectangle 10"/>
          <p:cNvSpPr/>
          <p:nvPr/>
        </p:nvSpPr>
        <p:spPr>
          <a:xfrm>
            <a:off x="4825399" y="3601929"/>
            <a:ext cx="82396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2" name="Rectangle 11"/>
          <p:cNvSpPr/>
          <p:nvPr/>
        </p:nvSpPr>
        <p:spPr>
          <a:xfrm>
            <a:off x="5585988" y="4207002"/>
            <a:ext cx="569225" cy="66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Rectangle 12"/>
          <p:cNvSpPr/>
          <p:nvPr/>
        </p:nvSpPr>
        <p:spPr>
          <a:xfrm flipH="1">
            <a:off x="6132377" y="4207002"/>
            <a:ext cx="45719" cy="1107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ectangle 13"/>
          <p:cNvSpPr/>
          <p:nvPr/>
        </p:nvSpPr>
        <p:spPr>
          <a:xfrm flipH="1">
            <a:off x="7756940" y="4092166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TextBox 16"/>
          <p:cNvSpPr txBox="1"/>
          <p:nvPr/>
        </p:nvSpPr>
        <p:spPr>
          <a:xfrm>
            <a:off x="814310" y="2224404"/>
            <a:ext cx="3748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1100" u="sng" dirty="0"/>
              <a:t>Total Surface</a:t>
            </a:r>
          </a:p>
          <a:p>
            <a:r>
              <a:rPr lang="en-US" sz="1100" b="1" dirty="0" smtClean="0"/>
              <a:t>Wall Surface </a:t>
            </a:r>
            <a:r>
              <a:rPr lang="en-US" sz="1100" dirty="0" smtClean="0"/>
              <a:t>- (</a:t>
            </a:r>
            <a:r>
              <a:rPr lang="en-US" sz="1100" dirty="0" smtClean="0"/>
              <a:t>9.185 + 1.75 + 1.6 + 1.0 + 1.3 + 7.2 + 3.45 + 7.85 + 1.75 + 0.575 + 2.325 + 3.46 + 3.375 + 3.175 + 7.15 + 7.15) x 3 m = 186.885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r>
              <a:rPr lang="en-US" sz="1100" b="1" dirty="0" smtClean="0"/>
              <a:t>Ceiling Surface </a:t>
            </a:r>
            <a:r>
              <a:rPr lang="en-US" sz="1100" dirty="0" smtClean="0"/>
              <a:t>= 64.50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r>
              <a:rPr lang="en-US" sz="1100" b="1" dirty="0" smtClean="0"/>
              <a:t>Floor surface </a:t>
            </a:r>
            <a:r>
              <a:rPr lang="en-US" sz="1100" dirty="0" smtClean="0"/>
              <a:t>= 64.50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endParaRPr lang="en-US" sz="11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46646" y="905655"/>
            <a:ext cx="3649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Type </a:t>
            </a:r>
            <a:r>
              <a:rPr lang="en-US" sz="1100" dirty="0"/>
              <a:t>C</a:t>
            </a:r>
            <a:endParaRPr lang="en-US" sz="1100" dirty="0" smtClean="0"/>
          </a:p>
          <a:p>
            <a:r>
              <a:rPr lang="en-US" sz="1100" u="sng" dirty="0"/>
              <a:t>Low VOC paint Surface </a:t>
            </a:r>
          </a:p>
          <a:p>
            <a:r>
              <a:rPr lang="en-US" sz="1100" b="1" dirty="0" smtClean="0"/>
              <a:t>Wall Surface </a:t>
            </a:r>
            <a:r>
              <a:rPr lang="en-US" sz="1100" dirty="0" smtClean="0"/>
              <a:t>– (9.185 + 1.75 + 1.6 + 1.0 + 1.3 + 7.2 + 3.45 + 7.85 + 1.75 + 0.575 + 2.325 + 3.46) x 3 m = 124.335 </a:t>
            </a:r>
            <a:r>
              <a:rPr lang="en-US" sz="1100" dirty="0" err="1" smtClean="0"/>
              <a:t>sqm</a:t>
            </a:r>
            <a:r>
              <a:rPr lang="en-US" sz="1100" dirty="0" smtClean="0"/>
              <a:t> </a:t>
            </a:r>
          </a:p>
          <a:p>
            <a:r>
              <a:rPr lang="en-US" sz="1100" b="1" dirty="0" smtClean="0"/>
              <a:t>Ceiling Surface </a:t>
            </a:r>
            <a:r>
              <a:rPr lang="en-US" sz="1100" dirty="0" smtClean="0"/>
              <a:t>= 64.50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r>
              <a:rPr lang="en-US" sz="1100" b="1" dirty="0" smtClean="0"/>
              <a:t>Floor Surface </a:t>
            </a:r>
            <a:r>
              <a:rPr lang="en-US" sz="1100" dirty="0" smtClean="0"/>
              <a:t>= 0 </a:t>
            </a:r>
            <a:r>
              <a:rPr lang="en-US" sz="1100" dirty="0" err="1" smtClean="0"/>
              <a:t>sqm</a:t>
            </a:r>
            <a:r>
              <a:rPr lang="en-US" sz="1100" dirty="0" smtClean="0"/>
              <a:t> (Tile/Vinyl)</a:t>
            </a:r>
            <a:endParaRPr lang="en-US" sz="11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74445" y="3594306"/>
            <a:ext cx="4050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/>
              <a:t> % VOC for wall surface</a:t>
            </a:r>
          </a:p>
          <a:p>
            <a:r>
              <a:rPr lang="en-US" sz="1100" dirty="0" smtClean="0"/>
              <a:t>(124.335 </a:t>
            </a:r>
            <a:r>
              <a:rPr lang="en-US" sz="1100" dirty="0" err="1" smtClean="0"/>
              <a:t>sqm</a:t>
            </a:r>
            <a:r>
              <a:rPr lang="en-US" sz="1100" dirty="0" smtClean="0"/>
              <a:t> / 186.885 </a:t>
            </a:r>
            <a:r>
              <a:rPr lang="en-US" sz="1100" dirty="0" err="1" smtClean="0"/>
              <a:t>sqm</a:t>
            </a:r>
            <a:r>
              <a:rPr lang="en-US" sz="1100" dirty="0" smtClean="0"/>
              <a:t>) x 100 = 66.53%</a:t>
            </a:r>
          </a:p>
          <a:p>
            <a:r>
              <a:rPr lang="en-US" sz="1100" u="sng" dirty="0"/>
              <a:t> </a:t>
            </a:r>
            <a:endParaRPr lang="en-US" sz="1100" u="sng" dirty="0" smtClean="0"/>
          </a:p>
          <a:p>
            <a:r>
              <a:rPr lang="en-US" sz="1100" u="sng" dirty="0" smtClean="0"/>
              <a:t>% </a:t>
            </a:r>
            <a:r>
              <a:rPr lang="en-US" sz="1100" u="sng" dirty="0"/>
              <a:t>VOC for </a:t>
            </a:r>
            <a:r>
              <a:rPr lang="en-US" sz="1100" u="sng" dirty="0" smtClean="0"/>
              <a:t>Ceiling </a:t>
            </a:r>
            <a:r>
              <a:rPr lang="en-US" sz="1100" u="sng" dirty="0"/>
              <a:t>surface</a:t>
            </a:r>
          </a:p>
          <a:p>
            <a:r>
              <a:rPr lang="en-US" sz="1100" dirty="0" smtClean="0"/>
              <a:t>(64.50 </a:t>
            </a:r>
            <a:r>
              <a:rPr lang="en-US" sz="1100" dirty="0" err="1"/>
              <a:t>sqm</a:t>
            </a:r>
            <a:r>
              <a:rPr lang="en-US" sz="1100" dirty="0"/>
              <a:t> / </a:t>
            </a:r>
            <a:r>
              <a:rPr lang="en-US" sz="1100" dirty="0" smtClean="0"/>
              <a:t>64.50 </a:t>
            </a:r>
            <a:r>
              <a:rPr lang="en-US" sz="1100" dirty="0" err="1"/>
              <a:t>sqm</a:t>
            </a:r>
            <a:r>
              <a:rPr lang="en-US" sz="1100" dirty="0"/>
              <a:t>) x 100 = </a:t>
            </a:r>
            <a:r>
              <a:rPr lang="en-US" sz="1100" dirty="0" smtClean="0"/>
              <a:t>100%</a:t>
            </a:r>
            <a:endParaRPr lang="en-US" sz="11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89505" y="1837270"/>
            <a:ext cx="115244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2" name="Rectangle 21"/>
          <p:cNvSpPr/>
          <p:nvPr/>
        </p:nvSpPr>
        <p:spPr>
          <a:xfrm flipH="1">
            <a:off x="7312144" y="1678675"/>
            <a:ext cx="48684" cy="147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3" name="Rectangle 22"/>
          <p:cNvSpPr/>
          <p:nvPr/>
        </p:nvSpPr>
        <p:spPr>
          <a:xfrm flipH="1">
            <a:off x="6611559" y="1678675"/>
            <a:ext cx="48684" cy="147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4" name="Rectangle 23"/>
          <p:cNvSpPr/>
          <p:nvPr/>
        </p:nvSpPr>
        <p:spPr>
          <a:xfrm flipH="1">
            <a:off x="6503751" y="1683920"/>
            <a:ext cx="48684" cy="147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5" name="Rectangle 24"/>
          <p:cNvSpPr/>
          <p:nvPr/>
        </p:nvSpPr>
        <p:spPr>
          <a:xfrm>
            <a:off x="5608871" y="4092166"/>
            <a:ext cx="569225" cy="66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6" name="Rectangle 25"/>
          <p:cNvSpPr/>
          <p:nvPr/>
        </p:nvSpPr>
        <p:spPr>
          <a:xfrm>
            <a:off x="8877868" y="4960847"/>
            <a:ext cx="18743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7" name="Rectangle 26"/>
          <p:cNvSpPr/>
          <p:nvPr/>
        </p:nvSpPr>
        <p:spPr>
          <a:xfrm>
            <a:off x="4784107" y="5739443"/>
            <a:ext cx="18743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4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448</Words>
  <Application>Microsoft Office PowerPoint</Application>
  <PresentationFormat>Custom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Ridwan</dc:creator>
  <cp:lastModifiedBy>Ridwan</cp:lastModifiedBy>
  <cp:revision>74</cp:revision>
  <dcterms:created xsi:type="dcterms:W3CDTF">2016-11-29T04:05:25Z</dcterms:created>
  <dcterms:modified xsi:type="dcterms:W3CDTF">2016-12-13T04:22:46Z</dcterms:modified>
</cp:coreProperties>
</file>